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2"/>
  </p:notesMasterIdLst>
  <p:handoutMasterIdLst>
    <p:handoutMasterId r:id="rId23"/>
  </p:handoutMasterIdLst>
  <p:sldIdLst>
    <p:sldId id="373" r:id="rId3"/>
    <p:sldId id="374" r:id="rId4"/>
    <p:sldId id="375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366" r:id="rId13"/>
    <p:sldId id="367" r:id="rId14"/>
    <p:sldId id="368" r:id="rId15"/>
    <p:sldId id="383" r:id="rId16"/>
    <p:sldId id="384" r:id="rId17"/>
    <p:sldId id="372" r:id="rId18"/>
    <p:sldId id="369" r:id="rId19"/>
    <p:sldId id="370" r:id="rId20"/>
    <p:sldId id="371" r:id="rId21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Sole Ownership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3B4E6EEB-7479-4FF7-BEFE-2C8942D66FA7}">
      <dgm:prSet custT="1"/>
      <dgm:spPr/>
      <dgm:t>
        <a:bodyPr/>
        <a:lstStyle/>
        <a:p>
          <a:r>
            <a:rPr lang="en-US" sz="2800" b="0" dirty="0"/>
            <a:t>Co-Ownership</a:t>
          </a:r>
        </a:p>
      </dgm:t>
    </dgm:pt>
    <dgm:pt modelId="{0086E309-1198-49BD-BD9A-620AA052ABBE}" type="parTrans" cxnId="{60954EE7-601F-4825-9583-84CECCB54EB6}">
      <dgm:prSet/>
      <dgm:spPr/>
      <dgm:t>
        <a:bodyPr/>
        <a:lstStyle/>
        <a:p>
          <a:endParaRPr lang="en-US"/>
        </a:p>
      </dgm:t>
    </dgm:pt>
    <dgm:pt modelId="{4E3F5A6F-92C8-4AF4-806E-2DE5574C2556}" type="sibTrans" cxnId="{60954EE7-601F-4825-9583-84CECCB54EB6}">
      <dgm:prSet/>
      <dgm:spPr/>
      <dgm:t>
        <a:bodyPr/>
        <a:lstStyle/>
        <a:p>
          <a:endParaRPr lang="en-US"/>
        </a:p>
      </dgm:t>
    </dgm:pt>
    <dgm:pt modelId="{0A736B34-AEB6-4364-9749-DB40D972D2A1}">
      <dgm:prSet custT="1"/>
      <dgm:spPr/>
      <dgm:t>
        <a:bodyPr/>
        <a:lstStyle/>
        <a:p>
          <a:r>
            <a:rPr lang="en-US" sz="2800" b="0" dirty="0"/>
            <a:t>Estates in Trust</a:t>
          </a:r>
        </a:p>
      </dgm:t>
    </dgm:pt>
    <dgm:pt modelId="{13DC8885-EECD-4272-BAB8-12902F28ED7B}" type="parTrans" cxnId="{26176125-7A48-437C-90C9-0B65DBCE02F4}">
      <dgm:prSet/>
      <dgm:spPr/>
      <dgm:t>
        <a:bodyPr/>
        <a:lstStyle/>
        <a:p>
          <a:endParaRPr lang="en-US"/>
        </a:p>
      </dgm:t>
    </dgm:pt>
    <dgm:pt modelId="{83C05EAE-AE9E-46FE-925F-FCCB3491EB7A}" type="sibTrans" cxnId="{26176125-7A48-437C-90C9-0B65DBCE02F4}">
      <dgm:prSet/>
      <dgm:spPr/>
      <dgm:t>
        <a:bodyPr/>
        <a:lstStyle/>
        <a:p>
          <a:endParaRPr lang="en-US"/>
        </a:p>
      </dgm:t>
    </dgm:pt>
    <dgm:pt modelId="{2D50B9D9-B6A2-4855-9A61-C971B98B255B}">
      <dgm:prSet custT="1"/>
      <dgm:spPr/>
      <dgm:t>
        <a:bodyPr/>
        <a:lstStyle/>
        <a:p>
          <a:r>
            <a:rPr lang="en-US" sz="2800" b="0" dirty="0"/>
            <a:t>Condominiums</a:t>
          </a:r>
        </a:p>
      </dgm:t>
    </dgm:pt>
    <dgm:pt modelId="{D5461B39-B722-4486-825C-672DDA28EFF1}" type="parTrans" cxnId="{B8A7AF35-F407-42D2-B34C-AEA19ACD4BD8}">
      <dgm:prSet/>
      <dgm:spPr/>
      <dgm:t>
        <a:bodyPr/>
        <a:lstStyle/>
        <a:p>
          <a:endParaRPr lang="en-US"/>
        </a:p>
      </dgm:t>
    </dgm:pt>
    <dgm:pt modelId="{5EFAE0C8-8FD0-44C1-B982-4550D6FA1D2A}" type="sibTrans" cxnId="{B8A7AF35-F407-42D2-B34C-AEA19ACD4BD8}">
      <dgm:prSet/>
      <dgm:spPr/>
      <dgm:t>
        <a:bodyPr/>
        <a:lstStyle/>
        <a:p>
          <a:endParaRPr lang="en-US"/>
        </a:p>
      </dgm:t>
    </dgm:pt>
    <dgm:pt modelId="{DF13775C-6F00-48E3-A056-11F00E3BAC42}">
      <dgm:prSet custT="1"/>
      <dgm:spPr/>
      <dgm:t>
        <a:bodyPr/>
        <a:lstStyle/>
        <a:p>
          <a:r>
            <a:rPr lang="en-US" sz="2800" b="0" dirty="0"/>
            <a:t>Cooperatives</a:t>
          </a:r>
        </a:p>
      </dgm:t>
    </dgm:pt>
    <dgm:pt modelId="{B1F95204-607B-42F2-A040-73B9E0D9EEB4}" type="parTrans" cxnId="{ACE8FD3B-970E-4A61-BCF2-0419DFA748B5}">
      <dgm:prSet/>
      <dgm:spPr/>
      <dgm:t>
        <a:bodyPr/>
        <a:lstStyle/>
        <a:p>
          <a:endParaRPr lang="en-US"/>
        </a:p>
      </dgm:t>
    </dgm:pt>
    <dgm:pt modelId="{524F9F19-4863-4CBB-968D-4E573E4930D4}" type="sibTrans" cxnId="{ACE8FD3B-970E-4A61-BCF2-0419DFA748B5}">
      <dgm:prSet/>
      <dgm:spPr/>
      <dgm:t>
        <a:bodyPr/>
        <a:lstStyle/>
        <a:p>
          <a:endParaRPr lang="en-US"/>
        </a:p>
      </dgm:t>
    </dgm:pt>
    <dgm:pt modelId="{BE512002-7A6B-4FEF-A813-22AAB32682AE}">
      <dgm:prSet custT="1"/>
      <dgm:spPr/>
      <dgm:t>
        <a:bodyPr/>
        <a:lstStyle/>
        <a:p>
          <a:r>
            <a:rPr lang="en-US" sz="2800" b="0" dirty="0"/>
            <a:t>Time-Shares</a:t>
          </a:r>
        </a:p>
      </dgm:t>
    </dgm:pt>
    <dgm:pt modelId="{C7CFB7B0-609C-4208-ADE4-90089EDA9EE2}" type="parTrans" cxnId="{28F0E2D6-0650-4E26-B937-1ED163B3DBD9}">
      <dgm:prSet/>
      <dgm:spPr/>
      <dgm:t>
        <a:bodyPr/>
        <a:lstStyle/>
        <a:p>
          <a:endParaRPr lang="en-US"/>
        </a:p>
      </dgm:t>
    </dgm:pt>
    <dgm:pt modelId="{BD5D795D-6631-437C-882D-482D985A7840}" type="sibTrans" cxnId="{28F0E2D6-0650-4E26-B937-1ED163B3DBD9}">
      <dgm:prSet/>
      <dgm:spPr/>
      <dgm:t>
        <a:bodyPr/>
        <a:lstStyle/>
        <a:p>
          <a:endParaRPr lang="en-US"/>
        </a:p>
      </dgm:t>
    </dgm:pt>
    <dgm:pt modelId="{DC8F9A64-EF1D-43DE-BDF5-6778CF25EE0F}">
      <dgm:prSet custT="1"/>
      <dgm:spPr/>
      <dgm:t>
        <a:bodyPr/>
        <a:lstStyle/>
        <a:p>
          <a:r>
            <a:rPr lang="en-US" sz="2800" dirty="0"/>
            <a:t>Ownership by Business Entities</a:t>
          </a:r>
        </a:p>
      </dgm:t>
    </dgm:pt>
    <dgm:pt modelId="{16E75076-C5BB-473D-81C8-7039C478BD49}" type="parTrans" cxnId="{9FD9C9E2-AE15-448D-AF24-0C8D75E4CA92}">
      <dgm:prSet/>
      <dgm:spPr/>
      <dgm:t>
        <a:bodyPr/>
        <a:lstStyle/>
        <a:p>
          <a:endParaRPr lang="en-US"/>
        </a:p>
      </dgm:t>
    </dgm:pt>
    <dgm:pt modelId="{B67DD3EC-A75B-4D85-A0F3-A18AB691F1FD}" type="sibTrans" cxnId="{9FD9C9E2-AE15-448D-AF24-0C8D75E4CA92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7" custLinFactNeighborX="-425" custLinFactNeighborY="29157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3C960739-F5A9-4697-984D-AC796AAF2AF3}" type="pres">
      <dgm:prSet presAssocID="{3B4E6EEB-7479-4FF7-BEFE-2C8942D66FA7}" presName="parentText" presStyleLbl="node1" presStyleIdx="1" presStyleCnt="7" custLinFactY="-3195" custLinFactNeighborY="-100000">
        <dgm:presLayoutVars>
          <dgm:chMax val="0"/>
          <dgm:bulletEnabled val="1"/>
        </dgm:presLayoutVars>
      </dgm:prSet>
      <dgm:spPr/>
    </dgm:pt>
    <dgm:pt modelId="{9FB9FAAC-A25A-4330-A352-7E80AFFDD4EF}" type="pres">
      <dgm:prSet presAssocID="{4E3F5A6F-92C8-4AF4-806E-2DE5574C2556}" presName="spacer" presStyleCnt="0"/>
      <dgm:spPr/>
    </dgm:pt>
    <dgm:pt modelId="{38FA9CB3-D58F-4A3B-BC3A-28EC8E018512}" type="pres">
      <dgm:prSet presAssocID="{0A736B34-AEB6-4364-9749-DB40D972D2A1}" presName="parentText" presStyleLbl="node1" presStyleIdx="2" presStyleCnt="7" custLinFactY="-136" custLinFactNeighborY="-100000">
        <dgm:presLayoutVars>
          <dgm:chMax val="0"/>
          <dgm:bulletEnabled val="1"/>
        </dgm:presLayoutVars>
      </dgm:prSet>
      <dgm:spPr/>
    </dgm:pt>
    <dgm:pt modelId="{E5830625-1B1F-4541-9F21-3B66252E812D}" type="pres">
      <dgm:prSet presAssocID="{83C05EAE-AE9E-46FE-925F-FCCB3491EB7A}" presName="spacer" presStyleCnt="0"/>
      <dgm:spPr/>
    </dgm:pt>
    <dgm:pt modelId="{02EF5AE6-6033-4CAA-B694-4169B27711A3}" type="pres">
      <dgm:prSet presAssocID="{DC8F9A64-EF1D-43DE-BDF5-6778CF25EE0F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3132F325-EA39-4C35-9285-E61D3DC69C43}" type="pres">
      <dgm:prSet presAssocID="{B67DD3EC-A75B-4D85-A0F3-A18AB691F1FD}" presName="spacer" presStyleCnt="0"/>
      <dgm:spPr/>
    </dgm:pt>
    <dgm:pt modelId="{0FCCF316-EB52-4425-B01A-A06221D5438D}" type="pres">
      <dgm:prSet presAssocID="{2D50B9D9-B6A2-4855-9A61-C971B98B255B}" presName="parentText" presStyleLbl="node1" presStyleIdx="4" presStyleCnt="7" custLinFactY="-8064" custLinFactNeighborY="-100000">
        <dgm:presLayoutVars>
          <dgm:chMax val="0"/>
          <dgm:bulletEnabled val="1"/>
        </dgm:presLayoutVars>
      </dgm:prSet>
      <dgm:spPr/>
    </dgm:pt>
    <dgm:pt modelId="{56463568-B517-49F2-BDBC-8D565B2D611A}" type="pres">
      <dgm:prSet presAssocID="{5EFAE0C8-8FD0-44C1-B982-4550D6FA1D2A}" presName="spacer" presStyleCnt="0"/>
      <dgm:spPr/>
    </dgm:pt>
    <dgm:pt modelId="{25A732D8-B1B2-4C2B-83E5-85118417E853}" type="pres">
      <dgm:prSet presAssocID="{DF13775C-6F00-48E3-A056-11F00E3BAC42}" presName="parentText" presStyleLbl="node1" presStyleIdx="5" presStyleCnt="7" custLinFactY="-3827" custLinFactNeighborY="-100000">
        <dgm:presLayoutVars>
          <dgm:chMax val="0"/>
          <dgm:bulletEnabled val="1"/>
        </dgm:presLayoutVars>
      </dgm:prSet>
      <dgm:spPr/>
    </dgm:pt>
    <dgm:pt modelId="{0245DF0E-6FD7-49CD-B339-BBBFEE1C0883}" type="pres">
      <dgm:prSet presAssocID="{524F9F19-4863-4CBB-968D-4E573E4930D4}" presName="spacer" presStyleCnt="0"/>
      <dgm:spPr/>
    </dgm:pt>
    <dgm:pt modelId="{DE97399D-60DE-403A-8A07-4D15C790C52D}" type="pres">
      <dgm:prSet presAssocID="{BE512002-7A6B-4FEF-A813-22AAB32682AE}" presName="parentText" presStyleLbl="node1" presStyleIdx="6" presStyleCnt="7" custLinFactY="-1684" custLinFactNeighborY="-100000">
        <dgm:presLayoutVars>
          <dgm:chMax val="0"/>
          <dgm:bulletEnabled val="1"/>
        </dgm:presLayoutVars>
      </dgm:prSet>
      <dgm:spPr/>
    </dgm:pt>
  </dgm:ptLst>
  <dgm:cxnLst>
    <dgm:cxn modelId="{80C8E303-3028-435B-A715-B43B794E0F07}" type="presOf" srcId="{2D50B9D9-B6A2-4855-9A61-C971B98B255B}" destId="{0FCCF316-EB52-4425-B01A-A06221D5438D}" srcOrd="0" destOrd="0" presId="urn:microsoft.com/office/officeart/2005/8/layout/vList2"/>
    <dgm:cxn modelId="{B1FE2D09-5F91-4E49-9567-4567089C9A57}" type="presOf" srcId="{420FE836-15B6-40BC-9F25-40BD8E0A5E39}" destId="{61E18645-9A1E-41BA-8952-7654E9D4A096}" srcOrd="0" destOrd="0" presId="urn:microsoft.com/office/officeart/2005/8/layout/vList2"/>
    <dgm:cxn modelId="{4243410A-B068-42E9-960B-B442BCAF9E5D}" type="presOf" srcId="{6819D456-DB70-4462-A4D0-E01F8287C35C}" destId="{F8657375-F6AF-454D-8B1A-A71022EE2F15}" srcOrd="0" destOrd="0" presId="urn:microsoft.com/office/officeart/2005/8/layout/vList2"/>
    <dgm:cxn modelId="{F947C620-0D54-478C-83D5-A451C9FDFA92}" type="presOf" srcId="{BE512002-7A6B-4FEF-A813-22AAB32682AE}" destId="{DE97399D-60DE-403A-8A07-4D15C790C52D}" srcOrd="0" destOrd="0" presId="urn:microsoft.com/office/officeart/2005/8/layout/vList2"/>
    <dgm:cxn modelId="{26176125-7A48-437C-90C9-0B65DBCE02F4}" srcId="{420FE836-15B6-40BC-9F25-40BD8E0A5E39}" destId="{0A736B34-AEB6-4364-9749-DB40D972D2A1}" srcOrd="2" destOrd="0" parTransId="{13DC8885-EECD-4272-BAB8-12902F28ED7B}" sibTransId="{83C05EAE-AE9E-46FE-925F-FCCB3491EB7A}"/>
    <dgm:cxn modelId="{B8A7AF35-F407-42D2-B34C-AEA19ACD4BD8}" srcId="{420FE836-15B6-40BC-9F25-40BD8E0A5E39}" destId="{2D50B9D9-B6A2-4855-9A61-C971B98B255B}" srcOrd="4" destOrd="0" parTransId="{D5461B39-B722-4486-825C-672DDA28EFF1}" sibTransId="{5EFAE0C8-8FD0-44C1-B982-4550D6FA1D2A}"/>
    <dgm:cxn modelId="{ACE8FD3B-970E-4A61-BCF2-0419DFA748B5}" srcId="{420FE836-15B6-40BC-9F25-40BD8E0A5E39}" destId="{DF13775C-6F00-48E3-A056-11F00E3BAC42}" srcOrd="5" destOrd="0" parTransId="{B1F95204-607B-42F2-A040-73B9E0D9EEB4}" sibTransId="{524F9F19-4863-4CBB-968D-4E573E4930D4}"/>
    <dgm:cxn modelId="{B8CF803E-5C5D-4D61-86DF-70E1DEAAD4E5}" type="presOf" srcId="{DC8F9A64-EF1D-43DE-BDF5-6778CF25EE0F}" destId="{02EF5AE6-6033-4CAA-B694-4169B27711A3}" srcOrd="0" destOrd="0" presId="urn:microsoft.com/office/officeart/2005/8/layout/vList2"/>
    <dgm:cxn modelId="{58CCC171-44A3-44BB-9333-CFAA9F3D8EC9}" type="presOf" srcId="{DF13775C-6F00-48E3-A056-11F00E3BAC42}" destId="{25A732D8-B1B2-4C2B-83E5-85118417E853}" srcOrd="0" destOrd="0" presId="urn:microsoft.com/office/officeart/2005/8/layout/vList2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48E52383-04D4-463B-8AC3-03A6C4F50EBF}" type="presOf" srcId="{0A736B34-AEB6-4364-9749-DB40D972D2A1}" destId="{38FA9CB3-D58F-4A3B-BC3A-28EC8E018512}" srcOrd="0" destOrd="0" presId="urn:microsoft.com/office/officeart/2005/8/layout/vList2"/>
    <dgm:cxn modelId="{70EEE9D2-25CF-4B5A-8B43-ABB6D501BFA5}" type="presOf" srcId="{3B4E6EEB-7479-4FF7-BEFE-2C8942D66FA7}" destId="{3C960739-F5A9-4697-984D-AC796AAF2AF3}" srcOrd="0" destOrd="0" presId="urn:microsoft.com/office/officeart/2005/8/layout/vList2"/>
    <dgm:cxn modelId="{28F0E2D6-0650-4E26-B937-1ED163B3DBD9}" srcId="{420FE836-15B6-40BC-9F25-40BD8E0A5E39}" destId="{BE512002-7A6B-4FEF-A813-22AAB32682AE}" srcOrd="6" destOrd="0" parTransId="{C7CFB7B0-609C-4208-ADE4-90089EDA9EE2}" sibTransId="{BD5D795D-6631-437C-882D-482D985A7840}"/>
    <dgm:cxn modelId="{9FD9C9E2-AE15-448D-AF24-0C8D75E4CA92}" srcId="{420FE836-15B6-40BC-9F25-40BD8E0A5E39}" destId="{DC8F9A64-EF1D-43DE-BDF5-6778CF25EE0F}" srcOrd="3" destOrd="0" parTransId="{16E75076-C5BB-473D-81C8-7039C478BD49}" sibTransId="{B67DD3EC-A75B-4D85-A0F3-A18AB691F1FD}"/>
    <dgm:cxn modelId="{60954EE7-601F-4825-9583-84CECCB54EB6}" srcId="{420FE836-15B6-40BC-9F25-40BD8E0A5E39}" destId="{3B4E6EEB-7479-4FF7-BEFE-2C8942D66FA7}" srcOrd="1" destOrd="0" parTransId="{0086E309-1198-49BD-BD9A-620AA052ABBE}" sibTransId="{4E3F5A6F-92C8-4AF4-806E-2DE5574C2556}"/>
    <dgm:cxn modelId="{AC7105B9-4699-44F6-A3CA-3DDE88E4AFA5}" type="presParOf" srcId="{61E18645-9A1E-41BA-8952-7654E9D4A096}" destId="{F8657375-F6AF-454D-8B1A-A71022EE2F15}" srcOrd="0" destOrd="0" presId="urn:microsoft.com/office/officeart/2005/8/layout/vList2"/>
    <dgm:cxn modelId="{3855D065-9A8B-4113-8F6E-42302E6372BD}" type="presParOf" srcId="{61E18645-9A1E-41BA-8952-7654E9D4A096}" destId="{2A581299-9EDE-4CC3-99DE-E79BADEB3DD9}" srcOrd="1" destOrd="0" presId="urn:microsoft.com/office/officeart/2005/8/layout/vList2"/>
    <dgm:cxn modelId="{FFAED1E2-C011-46BC-82ED-617993E49E3E}" type="presParOf" srcId="{61E18645-9A1E-41BA-8952-7654E9D4A096}" destId="{3C960739-F5A9-4697-984D-AC796AAF2AF3}" srcOrd="2" destOrd="0" presId="urn:microsoft.com/office/officeart/2005/8/layout/vList2"/>
    <dgm:cxn modelId="{8CF9453D-5728-45EB-AEA2-136F56001045}" type="presParOf" srcId="{61E18645-9A1E-41BA-8952-7654E9D4A096}" destId="{9FB9FAAC-A25A-4330-A352-7E80AFFDD4EF}" srcOrd="3" destOrd="0" presId="urn:microsoft.com/office/officeart/2005/8/layout/vList2"/>
    <dgm:cxn modelId="{D08C017B-1607-4238-9DC9-0373A810FF79}" type="presParOf" srcId="{61E18645-9A1E-41BA-8952-7654E9D4A096}" destId="{38FA9CB3-D58F-4A3B-BC3A-28EC8E018512}" srcOrd="4" destOrd="0" presId="urn:microsoft.com/office/officeart/2005/8/layout/vList2"/>
    <dgm:cxn modelId="{FF5A10BE-0CC4-4650-9F8E-BEE42455EC4C}" type="presParOf" srcId="{61E18645-9A1E-41BA-8952-7654E9D4A096}" destId="{E5830625-1B1F-4541-9F21-3B66252E812D}" srcOrd="5" destOrd="0" presId="urn:microsoft.com/office/officeart/2005/8/layout/vList2"/>
    <dgm:cxn modelId="{D93639BB-5785-4EBC-BE7F-956BA2FCA52C}" type="presParOf" srcId="{61E18645-9A1E-41BA-8952-7654E9D4A096}" destId="{02EF5AE6-6033-4CAA-B694-4169B27711A3}" srcOrd="6" destOrd="0" presId="urn:microsoft.com/office/officeart/2005/8/layout/vList2"/>
    <dgm:cxn modelId="{80C15451-F6C4-4E1F-8DD8-B6C688AA95A6}" type="presParOf" srcId="{61E18645-9A1E-41BA-8952-7654E9D4A096}" destId="{3132F325-EA39-4C35-9285-E61D3DC69C43}" srcOrd="7" destOrd="0" presId="urn:microsoft.com/office/officeart/2005/8/layout/vList2"/>
    <dgm:cxn modelId="{44D4D098-DDE0-4402-A27C-6793532B02C2}" type="presParOf" srcId="{61E18645-9A1E-41BA-8952-7654E9D4A096}" destId="{0FCCF316-EB52-4425-B01A-A06221D5438D}" srcOrd="8" destOrd="0" presId="urn:microsoft.com/office/officeart/2005/8/layout/vList2"/>
    <dgm:cxn modelId="{7B8ED9D0-6E6D-423A-B26B-39F1E47287EA}" type="presParOf" srcId="{61E18645-9A1E-41BA-8952-7654E9D4A096}" destId="{56463568-B517-49F2-BDBC-8D565B2D611A}" srcOrd="9" destOrd="0" presId="urn:microsoft.com/office/officeart/2005/8/layout/vList2"/>
    <dgm:cxn modelId="{D97EBA2E-2240-426D-A636-120257D466B3}" type="presParOf" srcId="{61E18645-9A1E-41BA-8952-7654E9D4A096}" destId="{25A732D8-B1B2-4C2B-83E5-85118417E853}" srcOrd="10" destOrd="0" presId="urn:microsoft.com/office/officeart/2005/8/layout/vList2"/>
    <dgm:cxn modelId="{A19924FA-CFD7-4979-9726-B772B45A3603}" type="presParOf" srcId="{61E18645-9A1E-41BA-8952-7654E9D4A096}" destId="{0245DF0E-6FD7-49CD-B339-BBBFEE1C0883}" srcOrd="11" destOrd="0" presId="urn:microsoft.com/office/officeart/2005/8/layout/vList2"/>
    <dgm:cxn modelId="{64188D36-1124-4216-8EB1-1FDEA5EDA301}" type="presParOf" srcId="{61E18645-9A1E-41BA-8952-7654E9D4A096}" destId="{DE97399D-60DE-403A-8A07-4D15C790C52D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3276"/>
          <a:ext cx="6096000" cy="49076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Sole Ownership</a:t>
          </a:r>
        </a:p>
      </dsp:txBody>
      <dsp:txXfrm>
        <a:off x="23957" y="27233"/>
        <a:ext cx="6048086" cy="442846"/>
      </dsp:txXfrm>
    </dsp:sp>
    <dsp:sp modelId="{3C960739-F5A9-4697-984D-AC796AAF2AF3}">
      <dsp:nvSpPr>
        <dsp:cNvPr id="0" name=""/>
        <dsp:cNvSpPr/>
      </dsp:nvSpPr>
      <dsp:spPr>
        <a:xfrm>
          <a:off x="0" y="475212"/>
          <a:ext cx="6096000" cy="490760"/>
        </a:xfrm>
        <a:prstGeom prst="roundRect">
          <a:avLst/>
        </a:prstGeom>
        <a:solidFill>
          <a:schemeClr val="accent1">
            <a:shade val="80000"/>
            <a:hueOff val="0"/>
            <a:satOff val="-13705"/>
            <a:lumOff val="68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Co-Ownership</a:t>
          </a:r>
        </a:p>
      </dsp:txBody>
      <dsp:txXfrm>
        <a:off x="23957" y="499169"/>
        <a:ext cx="6048086" cy="442846"/>
      </dsp:txXfrm>
    </dsp:sp>
    <dsp:sp modelId="{38FA9CB3-D58F-4A3B-BC3A-28EC8E018512}">
      <dsp:nvSpPr>
        <dsp:cNvPr id="0" name=""/>
        <dsp:cNvSpPr/>
      </dsp:nvSpPr>
      <dsp:spPr>
        <a:xfrm>
          <a:off x="0" y="991770"/>
          <a:ext cx="6096000" cy="490760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Estates in Trust</a:t>
          </a:r>
        </a:p>
      </dsp:txBody>
      <dsp:txXfrm>
        <a:off x="23957" y="1015727"/>
        <a:ext cx="6048086" cy="442846"/>
      </dsp:txXfrm>
    </dsp:sp>
    <dsp:sp modelId="{02EF5AE6-6033-4CAA-B694-4169B27711A3}">
      <dsp:nvSpPr>
        <dsp:cNvPr id="0" name=""/>
        <dsp:cNvSpPr/>
      </dsp:nvSpPr>
      <dsp:spPr>
        <a:xfrm>
          <a:off x="0" y="1504769"/>
          <a:ext cx="6096000" cy="490760"/>
        </a:xfrm>
        <a:prstGeom prst="roundRect">
          <a:avLst/>
        </a:prstGeom>
        <a:solidFill>
          <a:schemeClr val="accent1">
            <a:shade val="80000"/>
            <a:hueOff val="0"/>
            <a:satOff val="-41115"/>
            <a:lumOff val="206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Ownership by Business Entities</a:t>
          </a:r>
        </a:p>
      </dsp:txBody>
      <dsp:txXfrm>
        <a:off x="23957" y="1528726"/>
        <a:ext cx="6048086" cy="442846"/>
      </dsp:txXfrm>
    </dsp:sp>
    <dsp:sp modelId="{0FCCF316-EB52-4425-B01A-A06221D5438D}">
      <dsp:nvSpPr>
        <dsp:cNvPr id="0" name=""/>
        <dsp:cNvSpPr/>
      </dsp:nvSpPr>
      <dsp:spPr>
        <a:xfrm>
          <a:off x="0" y="1955955"/>
          <a:ext cx="6096000" cy="490760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Condominiums</a:t>
          </a:r>
        </a:p>
      </dsp:txBody>
      <dsp:txXfrm>
        <a:off x="23957" y="1979912"/>
        <a:ext cx="6048086" cy="442846"/>
      </dsp:txXfrm>
    </dsp:sp>
    <dsp:sp modelId="{25A732D8-B1B2-4C2B-83E5-85118417E853}">
      <dsp:nvSpPr>
        <dsp:cNvPr id="0" name=""/>
        <dsp:cNvSpPr/>
      </dsp:nvSpPr>
      <dsp:spPr>
        <a:xfrm>
          <a:off x="0" y="2478294"/>
          <a:ext cx="6096000" cy="490760"/>
        </a:xfrm>
        <a:prstGeom prst="roundRect">
          <a:avLst/>
        </a:prstGeom>
        <a:solidFill>
          <a:schemeClr val="accent1">
            <a:shade val="80000"/>
            <a:hueOff val="0"/>
            <a:satOff val="-68525"/>
            <a:lumOff val="344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Cooperatives</a:t>
          </a:r>
        </a:p>
      </dsp:txBody>
      <dsp:txXfrm>
        <a:off x="23957" y="2502251"/>
        <a:ext cx="6048086" cy="442846"/>
      </dsp:txXfrm>
    </dsp:sp>
    <dsp:sp modelId="{DE97399D-60DE-403A-8A07-4D15C790C52D}">
      <dsp:nvSpPr>
        <dsp:cNvPr id="0" name=""/>
        <dsp:cNvSpPr/>
      </dsp:nvSpPr>
      <dsp:spPr>
        <a:xfrm>
          <a:off x="0" y="2990357"/>
          <a:ext cx="6096000" cy="49076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Time-Shares</a:t>
          </a:r>
        </a:p>
      </dsp:txBody>
      <dsp:txXfrm>
        <a:off x="23957" y="3014314"/>
        <a:ext cx="6048086" cy="4428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8905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3678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60244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8299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833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563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315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676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5433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370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463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676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281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161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14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562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-30178"/>
            <a:ext cx="9296399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519544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4: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OWNERSHIP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447800" y="1678850"/>
          <a:ext cx="6096000" cy="350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9" y="64008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 4  Ownership                Slide 4-1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00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Co-Ownership</a:t>
            </a:r>
          </a:p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sz="2400" b="1" dirty="0"/>
              <a:t>Community property</a:t>
            </a:r>
            <a:br>
              <a:rPr lang="en-US" sz="2400" b="1" dirty="0"/>
            </a:b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Joint ownership of property by spouses as opposed to separate property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Separate property: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Property owned before marriage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Property acquired by gift or inheritance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Property acquired with separate-property funds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Income from separate property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419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40A70FB-6F68-4630-BA3B-B4C3474849A8}"/>
              </a:ext>
            </a:extLst>
          </p:cNvPr>
          <p:cNvCxnSpPr>
            <a:cxnSpLocks/>
          </p:cNvCxnSpPr>
          <p:nvPr/>
        </p:nvCxnSpPr>
        <p:spPr>
          <a:xfrm>
            <a:off x="2209800" y="4572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8527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Co-Ownership</a:t>
            </a:r>
          </a:p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sz="2400" b="1" dirty="0"/>
              <a:t>Tenancy in partnership</a:t>
            </a:r>
            <a:br>
              <a:rPr lang="en-US" sz="2400" b="1" dirty="0"/>
            </a:b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Ownership by business partners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Grants equal rights to all partners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Property must be used with business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Individual rights not assignable</a:t>
            </a:r>
          </a:p>
          <a:p>
            <a:pPr marL="457200" lvl="1" indent="0">
              <a:buNone/>
            </a:pPr>
            <a:br>
              <a:rPr lang="en-US" sz="2400" b="1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419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71B866-E39D-4F29-A501-8EDB3C3CDDCF}"/>
              </a:ext>
            </a:extLst>
          </p:cNvPr>
          <p:cNvCxnSpPr>
            <a:cxnSpLocks/>
          </p:cNvCxnSpPr>
          <p:nvPr/>
        </p:nvCxnSpPr>
        <p:spPr>
          <a:xfrm>
            <a:off x="2209800" y="4572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5010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Estates in Trust</a:t>
            </a:r>
            <a:br>
              <a:rPr lang="en-US" sz="2400" b="1" dirty="0">
                <a:solidFill>
                  <a:srgbClr val="FF0000"/>
                </a:solidFill>
              </a:rPr>
            </a:br>
            <a:endParaRPr lang="en-US" sz="2400" b="1" dirty="0">
              <a:solidFill>
                <a:srgbClr val="FF0000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Property granted by trustor to fiduciary trustee for benefit of beneficiary</a:t>
            </a:r>
          </a:p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endParaRPr lang="en-US" sz="2400" b="1" dirty="0"/>
          </a:p>
          <a:p>
            <a:pPr marL="457200" lvl="1" indent="0">
              <a:buNone/>
            </a:pPr>
            <a:br>
              <a:rPr lang="en-US" sz="2400" b="1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Co-Ownership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419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10 estates in trus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9" t="12361" r="16696" b="13680"/>
          <a:stretch/>
        </p:blipFill>
        <p:spPr bwMode="auto">
          <a:xfrm>
            <a:off x="3352800" y="2057400"/>
            <a:ext cx="382905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E32B1B-6555-4FFA-AE26-8DB5158A0C53}"/>
              </a:ext>
            </a:extLst>
          </p:cNvPr>
          <p:cNvCxnSpPr>
            <a:cxnSpLocks/>
          </p:cNvCxnSpPr>
          <p:nvPr/>
        </p:nvCxnSpPr>
        <p:spPr>
          <a:xfrm>
            <a:off x="2209800" y="4572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346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Estates in Trust</a:t>
            </a:r>
          </a:p>
          <a:p>
            <a:pPr marL="0" lv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sz="2600" b="1" dirty="0"/>
              <a:t>Living / testamentary trust</a:t>
            </a:r>
            <a:br>
              <a:rPr lang="en-US" sz="2400" b="1" dirty="0"/>
            </a:b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Personal and real property ownership conveyance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during one's lifetime (living trust), or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after (testamentary trust)</a:t>
            </a:r>
          </a:p>
          <a:p>
            <a:pPr marL="457200" lvl="1" indent="0">
              <a:buNone/>
            </a:pPr>
            <a:endParaRPr lang="en-US" sz="2400" b="1" dirty="0"/>
          </a:p>
          <a:p>
            <a:pPr marL="457200" lvl="1" indent="0">
              <a:buNone/>
            </a:pPr>
            <a:r>
              <a:rPr lang="en-US" sz="2400" b="1" dirty="0"/>
              <a:t>Land trust</a:t>
            </a:r>
            <a:br>
              <a:rPr lang="en-US" sz="2400" b="1" dirty="0"/>
            </a:b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Grantor and beneficiary are same party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Beneficiary uses, controls property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Beneficiary does not appear on public records</a:t>
            </a:r>
          </a:p>
          <a:p>
            <a:pPr marL="457200" lvl="1" indent="0">
              <a:buNone/>
            </a:pPr>
            <a:br>
              <a:rPr lang="en-US" sz="2400" b="1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Co-Ownership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419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D07D1A0-1422-4248-96A2-5C3C7E02F525}"/>
              </a:ext>
            </a:extLst>
          </p:cNvPr>
          <p:cNvCxnSpPr>
            <a:cxnSpLocks/>
          </p:cNvCxnSpPr>
          <p:nvPr/>
        </p:nvCxnSpPr>
        <p:spPr>
          <a:xfrm>
            <a:off x="2209800" y="4572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3229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0"/>
            <a:ext cx="6781800" cy="65532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1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Ownership by Business Entities</a:t>
            </a:r>
            <a:endParaRPr lang="en-US" sz="10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endParaRPr lang="en-US" sz="500" b="1" dirty="0">
              <a:solidFill>
                <a:srgbClr val="FF0000"/>
              </a:solidFill>
            </a:endParaRPr>
          </a:p>
          <a:p>
            <a:pPr lvl="1"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Corporation</a:t>
            </a:r>
            <a:br>
              <a:rPr lang="en-US" sz="100" b="1" dirty="0"/>
            </a:br>
            <a:endParaRPr lang="en-US" sz="100" b="1" dirty="0"/>
          </a:p>
          <a:p>
            <a:pPr lvl="2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Legal entity owned by stockholders</a:t>
            </a:r>
          </a:p>
          <a:p>
            <a:pPr lvl="2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Officers liable for actions; stockholders only exposed to extent of holdings</a:t>
            </a:r>
          </a:p>
          <a:p>
            <a:pPr lvl="2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May own real estate in severalty or as tenant in common</a:t>
            </a:r>
          </a:p>
          <a:p>
            <a:pPr lvl="1"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Partnership</a:t>
            </a:r>
            <a:br>
              <a:rPr lang="en-US" sz="100" b="1" dirty="0"/>
            </a:br>
            <a:endParaRPr lang="en-US" sz="100" b="1" dirty="0"/>
          </a:p>
          <a:p>
            <a:pPr lvl="2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2+ persons work together and share profits</a:t>
            </a:r>
          </a:p>
          <a:p>
            <a:pPr lvl="2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Not a distinct legal entity; general partners bear full responsibility for debts, obligations</a:t>
            </a:r>
          </a:p>
          <a:p>
            <a:pPr lvl="2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dirty="0"/>
              <a:t>Both general and limited partnerships may own real estate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419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D07D1A0-1422-4248-96A2-5C3C7E02F525}"/>
              </a:ext>
            </a:extLst>
          </p:cNvPr>
          <p:cNvCxnSpPr>
            <a:cxnSpLocks/>
          </p:cNvCxnSpPr>
          <p:nvPr/>
        </p:nvCxnSpPr>
        <p:spPr>
          <a:xfrm>
            <a:off x="2209800" y="4572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3815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152400"/>
            <a:ext cx="6629400" cy="6400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Ownership by Business Entities</a:t>
            </a:r>
          </a:p>
          <a:p>
            <a:pPr marL="0" lv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Limited liability company (LLC)</a:t>
            </a:r>
            <a:br>
              <a:rPr lang="en-US" sz="700" b="1" dirty="0"/>
            </a:br>
            <a:endParaRPr lang="en-US" sz="700" b="1" dirty="0"/>
          </a:p>
          <a:p>
            <a:pPr lvl="2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Income passes to members as individual income</a:t>
            </a:r>
          </a:p>
          <a:p>
            <a:pPr lvl="2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Members enjoy limited liability</a:t>
            </a:r>
          </a:p>
          <a:p>
            <a:pPr lvl="2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LLC may own real estate </a:t>
            </a:r>
          </a:p>
          <a:p>
            <a:pPr marL="457200" lvl="1" indent="0">
              <a:buNone/>
            </a:pPr>
            <a:br>
              <a:rPr lang="en-US" sz="2400" b="1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419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D07D1A0-1422-4248-96A2-5C3C7E02F525}"/>
              </a:ext>
            </a:extLst>
          </p:cNvPr>
          <p:cNvCxnSpPr>
            <a:cxnSpLocks/>
          </p:cNvCxnSpPr>
          <p:nvPr/>
        </p:nvCxnSpPr>
        <p:spPr>
          <a:xfrm>
            <a:off x="2209800" y="4572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518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5532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Condominiums</a:t>
            </a:r>
          </a:p>
          <a:p>
            <a:pPr marL="457200" lvl="1" indent="0">
              <a:buNone/>
            </a:pPr>
            <a:br>
              <a:rPr lang="en-US" sz="2400" b="1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419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11 condominiums and cooperativ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9722"/>
          <a:stretch/>
        </p:blipFill>
        <p:spPr bwMode="auto">
          <a:xfrm>
            <a:off x="2857500" y="838201"/>
            <a:ext cx="5410200" cy="550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6F4A07E-A3AE-4F4C-9016-DF59D45B5BCF}"/>
              </a:ext>
            </a:extLst>
          </p:cNvPr>
          <p:cNvCxnSpPr>
            <a:cxnSpLocks/>
          </p:cNvCxnSpPr>
          <p:nvPr/>
        </p:nvCxnSpPr>
        <p:spPr>
          <a:xfrm>
            <a:off x="2209800" y="4572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2921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553200" cy="6584950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US" sz="3100" b="1" dirty="0">
                <a:solidFill>
                  <a:srgbClr val="FF0000"/>
                </a:solidFill>
              </a:rPr>
              <a:t>Condominiums</a:t>
            </a:r>
          </a:p>
          <a:p>
            <a:pPr marL="0" lvl="0" indent="0">
              <a:buNone/>
            </a:pPr>
            <a:endParaRPr lang="en-US" sz="3100" b="1" dirty="0">
              <a:solidFill>
                <a:srgbClr val="FF0000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3100" dirty="0"/>
              <a:t>Fee simple ownership of a unit of </a:t>
            </a:r>
            <a:r>
              <a:rPr lang="en-US" sz="3100" b="1" dirty="0"/>
              <a:t>airspace</a:t>
            </a:r>
            <a:r>
              <a:rPr lang="en-US" sz="3100" dirty="0"/>
              <a:t> plus undivided interest in </a:t>
            </a:r>
            <a:r>
              <a:rPr lang="en-US" sz="3100" b="1" dirty="0"/>
              <a:t>common elements</a:t>
            </a:r>
            <a:r>
              <a:rPr lang="en-US" sz="3100" dirty="0"/>
              <a:t> as tenant in common</a:t>
            </a:r>
            <a:br>
              <a:rPr lang="en-US" sz="3100" dirty="0"/>
            </a:br>
            <a:endParaRPr lang="en-US" sz="31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3100" dirty="0"/>
              <a:t>Condo may be sold, encumbered or foreclosed </a:t>
            </a:r>
            <a:r>
              <a:rPr lang="en-US" sz="3100" b="1" dirty="0"/>
              <a:t>without affecting </a:t>
            </a:r>
            <a:r>
              <a:rPr lang="en-US" sz="3100" dirty="0"/>
              <a:t>other unit owners</a:t>
            </a:r>
            <a:br>
              <a:rPr lang="en-US" sz="3100" dirty="0"/>
            </a:br>
            <a:endParaRPr lang="en-US" sz="31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3100" dirty="0"/>
              <a:t>Created by developer's declaration</a:t>
            </a:r>
            <a:br>
              <a:rPr lang="en-US" sz="3100" dirty="0"/>
            </a:br>
            <a:endParaRPr lang="en-US" sz="31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3100" dirty="0"/>
              <a:t>Individually assessed and taxed</a:t>
            </a:r>
            <a:br>
              <a:rPr lang="en-US" sz="3100" dirty="0"/>
            </a:br>
            <a:endParaRPr lang="en-US" sz="31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3100" dirty="0"/>
              <a:t>Managed by owner’s association</a:t>
            </a:r>
            <a:br>
              <a:rPr lang="en-US" sz="3100" dirty="0"/>
            </a:br>
            <a:endParaRPr lang="en-US" sz="31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3100" dirty="0"/>
              <a:t>Owners share common area expenses</a:t>
            </a:r>
          </a:p>
          <a:p>
            <a:pPr marL="457200" lvl="1" indent="0">
              <a:buNone/>
            </a:pPr>
            <a:endParaRPr lang="en-US" sz="2400" b="1" dirty="0"/>
          </a:p>
          <a:p>
            <a:pPr marL="457200" lvl="1" indent="0">
              <a:buNone/>
            </a:pPr>
            <a:br>
              <a:rPr lang="en-US" sz="2400" b="1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419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4651F80-9083-4D5C-A4CD-10503A3E40A0}"/>
              </a:ext>
            </a:extLst>
          </p:cNvPr>
          <p:cNvCxnSpPr>
            <a:cxnSpLocks/>
          </p:cNvCxnSpPr>
          <p:nvPr/>
        </p:nvCxnSpPr>
        <p:spPr>
          <a:xfrm>
            <a:off x="2209800" y="4572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7174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Cooperatives</a:t>
            </a:r>
          </a:p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Ownership of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shares in  corporation, plus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proprietary lease in unit</a:t>
            </a:r>
            <a:br>
              <a:rPr lang="en-US" dirty="0"/>
            </a:b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Corporation has sole, undivided ownership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Owners potentially liable for expenses of entire co-op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creditors may foreclose on entire property</a:t>
            </a:r>
          </a:p>
          <a:p>
            <a:pPr marL="457200" lvl="1" indent="0">
              <a:buNone/>
            </a:pPr>
            <a:endParaRPr lang="en-US" sz="2400" b="1" dirty="0"/>
          </a:p>
          <a:p>
            <a:pPr marL="457200" lvl="1" indent="0">
              <a:buNone/>
            </a:pPr>
            <a:br>
              <a:rPr lang="en-US" sz="2400" b="1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419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0B3551-F784-43DE-87B6-D22991232B93}"/>
              </a:ext>
            </a:extLst>
          </p:cNvPr>
          <p:cNvCxnSpPr>
            <a:cxnSpLocks/>
          </p:cNvCxnSpPr>
          <p:nvPr/>
        </p:nvCxnSpPr>
        <p:spPr>
          <a:xfrm>
            <a:off x="2209800" y="4572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93655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Time-Shares</a:t>
            </a:r>
          </a:p>
          <a:p>
            <a:pPr marL="0" lv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Lease or ownership interest in a property for periodic use by owners or tenants on a scheduled basis</a:t>
            </a:r>
            <a:br>
              <a:rPr lang="en-US" sz="2600" dirty="0"/>
            </a:br>
            <a:endParaRPr lang="en-US" sz="2600" dirty="0"/>
          </a:p>
          <a:p>
            <a:pPr marL="457200" lvl="1" indent="0">
              <a:buNone/>
            </a:pPr>
            <a:r>
              <a:rPr lang="en-US" sz="2600" b="1" dirty="0"/>
              <a:t>Time share lease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b="1" dirty="0"/>
              <a:t> </a:t>
            </a:r>
            <a:r>
              <a:rPr lang="en-US" sz="2600" dirty="0"/>
              <a:t>Tenant leases property per lease’s schedule</a:t>
            </a:r>
            <a:br>
              <a:rPr lang="en-US" sz="2600" dirty="0"/>
            </a:br>
            <a:endParaRPr lang="en-US" sz="2600" dirty="0"/>
          </a:p>
          <a:p>
            <a:pPr marL="457200" lvl="1" indent="0">
              <a:buNone/>
            </a:pPr>
            <a:r>
              <a:rPr lang="en-US" sz="2600" b="1" dirty="0"/>
              <a:t>Time share freehold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Tenants in common own undivided interests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Expenses and usage rules set by separate agreement upon acquisition</a:t>
            </a:r>
          </a:p>
          <a:p>
            <a:pPr marL="457200" lvl="1" indent="0">
              <a:buNone/>
            </a:pPr>
            <a:br>
              <a:rPr lang="en-US" sz="2400" b="1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419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8AF7828-DD19-494E-8BA0-B283B5D11D6D}"/>
              </a:ext>
            </a:extLst>
          </p:cNvPr>
          <p:cNvCxnSpPr>
            <a:cxnSpLocks/>
          </p:cNvCxnSpPr>
          <p:nvPr/>
        </p:nvCxnSpPr>
        <p:spPr>
          <a:xfrm>
            <a:off x="2209800" y="4572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8004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Sole Ownership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Sole ownership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	Tenancy in severalty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Co-ownership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	Tenancy in common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	Joint tenancy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	Tenancy by the entireties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	Community property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	Tenancy in partnership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1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Sole Ownership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Tenancy in severalty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Sole ownership of a freehold estate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Single-party ownership; passes to heirs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098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425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Co-Ownership</a:t>
            </a:r>
          </a:p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Ownership by two or more owners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Tenancy in common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Co-tenants enjoy individual, undivided interests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Any ownership share possible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No survivorship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09800" y="273050"/>
            <a:ext cx="0" cy="54419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917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Co-Ownership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35200" y="381000"/>
            <a:ext cx="0" cy="533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08 tenancy in commo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63" t="-277" r="-1585" b="4784"/>
          <a:stretch/>
        </p:blipFill>
        <p:spPr bwMode="auto">
          <a:xfrm>
            <a:off x="2667000" y="1219200"/>
            <a:ext cx="5334001" cy="525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967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0"/>
            <a:ext cx="6857998" cy="7239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1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Co-Ownership</a:t>
            </a:r>
          </a:p>
          <a:p>
            <a:pPr marL="457200" lvl="1" indent="0">
              <a:spcAft>
                <a:spcPts val="900"/>
              </a:spcAft>
              <a:buNone/>
            </a:pPr>
            <a:r>
              <a:rPr lang="en-US" sz="2400" b="1" dirty="0"/>
              <a:t>Joint tenancy</a:t>
            </a:r>
            <a:br>
              <a:rPr lang="en-US" sz="300" b="1" dirty="0"/>
            </a:br>
            <a:r>
              <a:rPr lang="en-US" sz="300" dirty="0"/>
              <a:t> </a:t>
            </a:r>
          </a:p>
          <a:p>
            <a:pPr lvl="1">
              <a:spcAft>
                <a:spcPts val="9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 2+ persons own collectively as if a single party</a:t>
            </a:r>
          </a:p>
          <a:p>
            <a:pPr lvl="1">
              <a:spcAft>
                <a:spcPts val="5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Defining characteristics</a:t>
            </a:r>
          </a:p>
          <a:p>
            <a:pPr lvl="2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Unity of ownership </a:t>
            </a:r>
            <a:r>
              <a:rPr lang="en-US" dirty="0"/>
              <a:t>– tenants hold a single title</a:t>
            </a:r>
          </a:p>
          <a:p>
            <a:pPr lvl="2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Equal ownership </a:t>
            </a:r>
            <a:r>
              <a:rPr lang="en-US" dirty="0"/>
              <a:t>– each tenant owns equal shares</a:t>
            </a:r>
          </a:p>
          <a:p>
            <a:pPr lvl="2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How to convey -- </a:t>
            </a:r>
            <a:r>
              <a:rPr lang="en-US" dirty="0"/>
              <a:t>may convey to outside party, but only as a tenant-in-common interest</a:t>
            </a:r>
          </a:p>
          <a:p>
            <a:pPr lvl="2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en-US" dirty="0"/>
              <a:t>Possible </a:t>
            </a:r>
            <a:r>
              <a:rPr lang="en-US" b="1" dirty="0"/>
              <a:t>right of survivorship</a:t>
            </a:r>
            <a:r>
              <a:rPr lang="en-US" dirty="0"/>
              <a:t>– interests pass to surviving joint tenants; may be automatic, or depend on a state’s laws</a:t>
            </a:r>
            <a:endParaRPr lang="en-US" sz="20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 flipH="1">
            <a:off x="2209800" y="381000"/>
            <a:ext cx="38100" cy="5715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2432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019800" cy="62039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Co-Ownership</a:t>
            </a:r>
          </a:p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209800" y="4572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09 joint tenanc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7"/>
          <a:stretch/>
        </p:blipFill>
        <p:spPr bwMode="auto">
          <a:xfrm>
            <a:off x="3200400" y="1219200"/>
            <a:ext cx="4724400" cy="538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579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199" y="0"/>
            <a:ext cx="6781795" cy="65532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Co-Ownership</a:t>
            </a:r>
            <a:endParaRPr lang="en-US" sz="9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endParaRPr lang="en-US" sz="900" b="1" dirty="0">
              <a:solidFill>
                <a:srgbClr val="FF0000"/>
              </a:solidFill>
            </a:endParaRPr>
          </a:p>
          <a:p>
            <a:pPr marL="457200" lvl="1" indent="0">
              <a:spcAft>
                <a:spcPts val="900"/>
              </a:spcAft>
              <a:buNone/>
            </a:pPr>
            <a:r>
              <a:rPr lang="en-US" sz="2400" b="1" dirty="0"/>
              <a:t>Joint tenancy</a:t>
            </a:r>
            <a:br>
              <a:rPr lang="en-US" sz="300" b="1" dirty="0"/>
            </a:br>
            <a:r>
              <a:rPr lang="en-US" sz="300" dirty="0"/>
              <a:t> </a:t>
            </a:r>
          </a:p>
          <a:p>
            <a:pPr lvl="1">
              <a:spcAft>
                <a:spcPts val="9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 Creation of joint tenancy: the four unities</a:t>
            </a:r>
          </a:p>
          <a:p>
            <a:pPr lvl="2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Unity of time </a:t>
            </a:r>
            <a:r>
              <a:rPr lang="en-US" dirty="0"/>
              <a:t>– all tenants must acquire interest at same time</a:t>
            </a:r>
          </a:p>
          <a:p>
            <a:pPr lvl="2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Unity of title </a:t>
            </a:r>
            <a:r>
              <a:rPr lang="en-US" dirty="0"/>
              <a:t>– all tenants must acquire interest via one deed of conveyance</a:t>
            </a:r>
          </a:p>
          <a:p>
            <a:pPr lvl="2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Unity of interest – </a:t>
            </a:r>
            <a:r>
              <a:rPr lang="en-US" dirty="0"/>
              <a:t>parties must receive equal, undivided interests</a:t>
            </a:r>
          </a:p>
          <a:p>
            <a:pPr lvl="2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Unity of possession – </a:t>
            </a:r>
            <a:r>
              <a:rPr lang="en-US" dirty="0"/>
              <a:t>all parties must receive same rights of possession</a:t>
            </a:r>
            <a:endParaRPr lang="en-US" sz="20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419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4D74974-CEF4-4CB4-98EC-A28D5AC2E210}"/>
              </a:ext>
            </a:extLst>
          </p:cNvPr>
          <p:cNvCxnSpPr>
            <a:cxnSpLocks/>
          </p:cNvCxnSpPr>
          <p:nvPr/>
        </p:nvCxnSpPr>
        <p:spPr>
          <a:xfrm>
            <a:off x="2209800" y="4572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2964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br>
              <a:rPr lang="en-US" sz="2400" dirty="0"/>
            </a:br>
            <a:r>
              <a:rPr lang="en-US" sz="2400" dirty="0"/>
              <a:t># 4:</a:t>
            </a:r>
            <a:br>
              <a:rPr lang="en-US" sz="2400" dirty="0"/>
            </a:br>
            <a:r>
              <a:rPr lang="en-US" sz="2400" dirty="0"/>
              <a:t>Ownership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Co-Ownership</a:t>
            </a:r>
          </a:p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sz="2400" b="1" dirty="0"/>
              <a:t>Tenancy by the entireties</a:t>
            </a:r>
            <a:br>
              <a:rPr lang="en-US" sz="2400" b="1" dirty="0"/>
            </a:b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Equal, undivided interest jointly owned by </a:t>
            </a:r>
            <a:r>
              <a:rPr lang="en-US" sz="2400" b="1" dirty="0"/>
              <a:t>husband and wife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Estate passes automatically to spouse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Terminated by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divorce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death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mutual agreement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joint debt judgments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Still being determined in many states if this applies to same-sex spouses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66699" y="1905000"/>
            <a:ext cx="1904999" cy="41148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Sole Ownership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Co-Ownership</a:t>
            </a:r>
          </a:p>
          <a:p>
            <a:endParaRPr lang="en-US" b="1" dirty="0"/>
          </a:p>
          <a:p>
            <a:r>
              <a:rPr lang="en-US" b="1" dirty="0"/>
              <a:t>Estates in Trust</a:t>
            </a:r>
          </a:p>
          <a:p>
            <a:endParaRPr lang="en-US" b="1" dirty="0"/>
          </a:p>
          <a:p>
            <a:r>
              <a:rPr lang="en-US" b="1" dirty="0"/>
              <a:t>Ownership by Business Entities</a:t>
            </a:r>
          </a:p>
          <a:p>
            <a:endParaRPr lang="en-US" dirty="0"/>
          </a:p>
          <a:p>
            <a:r>
              <a:rPr lang="en-US" b="1" dirty="0"/>
              <a:t>Condominiums</a:t>
            </a:r>
          </a:p>
          <a:p>
            <a:endParaRPr lang="en-US" b="1" dirty="0"/>
          </a:p>
          <a:p>
            <a:r>
              <a:rPr lang="en-US" b="1" dirty="0"/>
              <a:t>Cooperatives</a:t>
            </a:r>
          </a:p>
          <a:p>
            <a:endParaRPr lang="en-US" b="1" dirty="0"/>
          </a:p>
          <a:p>
            <a:r>
              <a:rPr lang="en-US" b="1" dirty="0"/>
              <a:t>Time-Shares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419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4  Ownership                Slide 4-9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869E74-1972-48F0-B2AC-2646A5E1C15C}"/>
              </a:ext>
            </a:extLst>
          </p:cNvPr>
          <p:cNvCxnSpPr>
            <a:cxnSpLocks/>
          </p:cNvCxnSpPr>
          <p:nvPr/>
        </p:nvCxnSpPr>
        <p:spPr>
          <a:xfrm>
            <a:off x="2209800" y="457200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9314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880</TotalTime>
  <Words>1301</Words>
  <Application>Microsoft Office PowerPoint</Application>
  <PresentationFormat>On-screen Show (4:3)</PresentationFormat>
  <Paragraphs>467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Wingdings</vt:lpstr>
      <vt:lpstr>Office Theme</vt:lpstr>
      <vt:lpstr>1_Office Theme</vt:lpstr>
      <vt:lpstr>Unit 4: OWNERSHIP</vt:lpstr>
      <vt:lpstr> # 4: Ownership  </vt:lpstr>
      <vt:lpstr> # 4: Ownership  </vt:lpstr>
      <vt:lpstr> # 4: Ownership  </vt:lpstr>
      <vt:lpstr> # 4: Ownership  </vt:lpstr>
      <vt:lpstr> # 4: Ownership  </vt:lpstr>
      <vt:lpstr> # 4: Ownership  </vt:lpstr>
      <vt:lpstr> # 4: Ownership  </vt:lpstr>
      <vt:lpstr> # 4: Ownership  </vt:lpstr>
      <vt:lpstr> # 4: Ownership  </vt:lpstr>
      <vt:lpstr> # 4: Ownership  </vt:lpstr>
      <vt:lpstr> # 4: Ownership  </vt:lpstr>
      <vt:lpstr> # 4: Ownership  </vt:lpstr>
      <vt:lpstr> # 4: Ownership  </vt:lpstr>
      <vt:lpstr> # 4: Ownership  </vt:lpstr>
      <vt:lpstr> # 4: Ownership  </vt:lpstr>
      <vt:lpstr> # 4: Ownership  </vt:lpstr>
      <vt:lpstr> # 4: Ownership  </vt:lpstr>
      <vt:lpstr> # 4: Ownership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103</cp:revision>
  <cp:lastPrinted>2016-08-28T14:04:38Z</cp:lastPrinted>
  <dcterms:created xsi:type="dcterms:W3CDTF">2016-08-26T20:25:48Z</dcterms:created>
  <dcterms:modified xsi:type="dcterms:W3CDTF">2023-04-27T14:29:17Z</dcterms:modified>
</cp:coreProperties>
</file>